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ormorant Garamond Bold Italics" charset="1" panose="00000800000000000000"/>
      <p:regular r:id="rId19"/>
    </p:embeddedFont>
    <p:embeddedFont>
      <p:font typeface="Quicksand" charset="1" panose="00000000000000000000"/>
      <p:regular r:id="rId20"/>
    </p:embeddedFont>
    <p:embeddedFont>
      <p:font typeface="Quicksand Bold" charset="1" panose="00000000000000000000"/>
      <p:regular r:id="rId21"/>
    </p:embeddedFont>
    <p:embeddedFont>
      <p:font typeface="Noto Sans T Chinese Bold" charset="1" panose="020B0800000000000000"/>
      <p:regular r:id="rId22"/>
    </p:embeddedFont>
    <p:embeddedFont>
      <p:font typeface="Noto Sans T Chinese" charset="1" panose="020B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3764" y="2478342"/>
            <a:ext cx="16229942" cy="318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9"/>
              </a:lnSpc>
              <a:spcBef>
                <a:spcPct val="0"/>
              </a:spcBef>
            </a:pPr>
            <a:r>
              <a:rPr lang="en-US" b="true" sz="18577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python期末報告</a:t>
            </a:r>
          </a:p>
        </p:txBody>
      </p:sp>
      <p:sp>
        <p:nvSpPr>
          <p:cNvPr name="AutoShape 3" id="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618706" y="90374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37539" y="5908475"/>
            <a:ext cx="12812922" cy="8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44"/>
              </a:lnSpc>
              <a:spcBef>
                <a:spcPct val="0"/>
              </a:spcBef>
            </a:pPr>
            <a:r>
              <a:rPr lang="en-US" sz="488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111534122吳安婷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49752" y="7032069"/>
            <a:ext cx="6988496" cy="52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2025.01.09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646742" y="8078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04752"/>
            <a:ext cx="16230600" cy="9677495"/>
          </a:xfrm>
          <a:custGeom>
            <a:avLst/>
            <a:gdLst/>
            <a:ahLst/>
            <a:cxnLst/>
            <a:rect r="r" b="b" t="t" l="l"/>
            <a:pathLst>
              <a:path h="9677495" w="16230600">
                <a:moveTo>
                  <a:pt x="0" y="0"/>
                </a:moveTo>
                <a:lnTo>
                  <a:pt x="16230600" y="0"/>
                </a:lnTo>
                <a:lnTo>
                  <a:pt x="16230600" y="9677496"/>
                </a:lnTo>
                <a:lnTo>
                  <a:pt x="0" y="967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31334" y="8371205"/>
            <a:ext cx="594324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客戶端可以查詢訂位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7972" y="764890"/>
            <a:ext cx="17985088" cy="9217358"/>
          </a:xfrm>
          <a:custGeom>
            <a:avLst/>
            <a:gdLst/>
            <a:ahLst/>
            <a:cxnLst/>
            <a:rect r="r" b="b" t="t" l="l"/>
            <a:pathLst>
              <a:path h="9217358" w="17985088">
                <a:moveTo>
                  <a:pt x="0" y="0"/>
                </a:moveTo>
                <a:lnTo>
                  <a:pt x="17985088" y="0"/>
                </a:lnTo>
                <a:lnTo>
                  <a:pt x="17985088" y="9217358"/>
                </a:lnTo>
                <a:lnTo>
                  <a:pt x="0" y="921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68023" y="1441739"/>
            <a:ext cx="858464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查詢到後可以修改訂位或刪除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5796" y="0"/>
            <a:ext cx="18513796" cy="10414010"/>
          </a:xfrm>
          <a:custGeom>
            <a:avLst/>
            <a:gdLst/>
            <a:ahLst/>
            <a:cxnLst/>
            <a:rect r="r" b="b" t="t" l="l"/>
            <a:pathLst>
              <a:path h="10414010" w="18513796">
                <a:moveTo>
                  <a:pt x="0" y="0"/>
                </a:moveTo>
                <a:lnTo>
                  <a:pt x="18513796" y="0"/>
                </a:lnTo>
                <a:lnTo>
                  <a:pt x="18513796" y="10414010"/>
                </a:lnTo>
                <a:lnTo>
                  <a:pt x="0" y="10414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66014" y="6340580"/>
            <a:ext cx="1093017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修改後: 一個時段訂位的電話不能重複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42710" y="3369664"/>
            <a:ext cx="11402580" cy="318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9"/>
              </a:lnSpc>
              <a:spcBef>
                <a:spcPct val="0"/>
              </a:spcBef>
            </a:pPr>
            <a:r>
              <a:rPr lang="en-US" b="true" sz="18577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04001" y="1116666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9008400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099486"/>
            <a:chOff x="0" y="0"/>
            <a:chExt cx="4816593" cy="1079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79700"/>
            </a:xfrm>
            <a:custGeom>
              <a:avLst/>
              <a:gdLst/>
              <a:ahLst/>
              <a:cxnLst/>
              <a:rect r="r" b="b" t="t" l="l"/>
              <a:pathLst>
                <a:path h="10797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57873"/>
            <a:ext cx="9914964" cy="178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60"/>
              </a:lnSpc>
              <a:spcBef>
                <a:spcPct val="0"/>
              </a:spcBef>
            </a:pPr>
            <a:r>
              <a:rPr lang="en-US" b="true" sz="10400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動機</a:t>
            </a:r>
          </a:p>
        </p:txBody>
      </p:sp>
      <p:sp>
        <p:nvSpPr>
          <p:cNvPr name="AutoShape 6" id="6"/>
          <p:cNvSpPr/>
          <p:nvPr/>
        </p:nvSpPr>
        <p:spPr>
          <a:xfrm>
            <a:off x="5897880" y="9514077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304001" y="97548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76117" y="5764447"/>
            <a:ext cx="93357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幫我們老闆做一個可以用的訂位系統&gt;&lt;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099486"/>
            <a:chOff x="0" y="0"/>
            <a:chExt cx="4816593" cy="1079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79700"/>
            </a:xfrm>
            <a:custGeom>
              <a:avLst/>
              <a:gdLst/>
              <a:ahLst/>
              <a:cxnLst/>
              <a:rect r="r" b="b" t="t" l="l"/>
              <a:pathLst>
                <a:path h="10797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57873"/>
            <a:ext cx="9914964" cy="178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60"/>
              </a:lnSpc>
              <a:spcBef>
                <a:spcPct val="0"/>
              </a:spcBef>
            </a:pPr>
            <a:r>
              <a:rPr lang="en-US" b="true" sz="10400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功能</a:t>
            </a:r>
          </a:p>
        </p:txBody>
      </p:sp>
      <p:sp>
        <p:nvSpPr>
          <p:cNvPr name="AutoShape 6" id="6"/>
          <p:cNvSpPr/>
          <p:nvPr/>
        </p:nvSpPr>
        <p:spPr>
          <a:xfrm>
            <a:off x="5897880" y="9514077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304001" y="97548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6029" y="4257891"/>
            <a:ext cx="17777031" cy="221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管理端 (Manager):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實時佔用圖：以 90 分鐘為一個 Slot，動切換不同時段查看桌位佔用率（例如：11:00 滿座、14:00 尚有空位）。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營運儀表板：自動統計「今日總客數」、「等待處理筆數」與「目前時段負載百分比」。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6029" y="7074116"/>
            <a:ext cx="15537656" cy="172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b="true" sz="42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顧客端 (Customer):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時段過濾：在預約頁面，若某時段已客滿，按鈕會自動變為灰色不可選取，減少無效預約嘗試。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人性化稱謂：支援「先生/小姐」與姓氏組合，並透過正則表達式 (Regex) 強制檢查手機格式。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3600" y="378924"/>
            <a:ext cx="8048163" cy="178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60"/>
              </a:lnSpc>
              <a:spcBef>
                <a:spcPct val="0"/>
              </a:spcBef>
            </a:pPr>
            <a:r>
              <a:rPr lang="en-US" b="true" sz="10400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技術亮點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33171"/>
            <a:ext cx="2743200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智慧自動排座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21786" y="3046581"/>
            <a:ext cx="13510974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系統會自動掃描標記為且沒有特殊備註的訂位。它會優先尋找最符合人數的單一桌位；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若無單桌可容納，則會啟動最小化成本併桌演算法。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0020" y="4652645"/>
            <a:ext cx="223039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併桌成本計算: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45541" y="3294231"/>
            <a:ext cx="187487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自動化策略: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49403" y="4404995"/>
            <a:ext cx="14138597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優先將客人集中在最少數量的桌子，避免零散佔用;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演算法會計算桌號之間的差值（如 $T3+T4$ 優於 $T3+T10$），確保服務生送餐動線集中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2900" y="5747879"/>
            <a:ext cx="4114800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嚴謹的時段容量控管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6625" y="6837539"/>
            <a:ext cx="258591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滾動式容量檢查: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21786" y="6819759"/>
            <a:ext cx="11529774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並非只看單一時點，系統定義了 2 小時 的用餐區間。當顧客訂 12:00 時，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系統會檢查 10:01 至 13:59 之間所有已佔用的總人數。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7780" y="8273909"/>
            <a:ext cx="223039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剩餘座位預算: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21786" y="8273909"/>
            <a:ext cx="11866841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新增訂位前，系統會計算 餐廳總席位 - 該時段已預約人數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若剩餘空間不足以容納新訂單的，系統將拒絕寫入資料庫並回傳 400 錯誤。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099486"/>
            <a:chOff x="0" y="0"/>
            <a:chExt cx="4816593" cy="1079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79700"/>
            </a:xfrm>
            <a:custGeom>
              <a:avLst/>
              <a:gdLst/>
              <a:ahLst/>
              <a:cxnLst/>
              <a:rect r="r" b="b" t="t" l="l"/>
              <a:pathLst>
                <a:path h="10797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5897880" y="9514077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97548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99793" y="409948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57873"/>
            <a:ext cx="9914964" cy="178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60"/>
              </a:lnSpc>
              <a:spcBef>
                <a:spcPct val="0"/>
              </a:spcBef>
            </a:pPr>
            <a:r>
              <a:rPr lang="en-US" b="true" sz="10400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開發工具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79268" y="4668837"/>
            <a:ext cx="9335766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tru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html、python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93893" y="15849"/>
            <a:ext cx="4194107" cy="10271151"/>
            <a:chOff x="0" y="0"/>
            <a:chExt cx="1104621" cy="27051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621" cy="2705159"/>
            </a:xfrm>
            <a:custGeom>
              <a:avLst/>
              <a:gdLst/>
              <a:ahLst/>
              <a:cxnLst/>
              <a:rect r="r" b="b" t="t" l="l"/>
              <a:pathLst>
                <a:path h="2705159" w="1104621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8974931"/>
            <a:ext cx="1905000" cy="283369"/>
          </a:xfrm>
          <a:custGeom>
            <a:avLst/>
            <a:gdLst/>
            <a:ahLst/>
            <a:cxnLst/>
            <a:rect r="r" b="b" t="t" l="l"/>
            <a:pathLst>
              <a:path h="283369" w="1905000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1582" y="505971"/>
            <a:ext cx="14988576" cy="9349124"/>
          </a:xfrm>
          <a:custGeom>
            <a:avLst/>
            <a:gdLst/>
            <a:ahLst/>
            <a:cxnLst/>
            <a:rect r="r" b="b" t="t" l="l"/>
            <a:pathLst>
              <a:path h="9349124" w="14988576">
                <a:moveTo>
                  <a:pt x="0" y="0"/>
                </a:moveTo>
                <a:lnTo>
                  <a:pt x="14988576" y="0"/>
                </a:lnTo>
                <a:lnTo>
                  <a:pt x="14988576" y="9349124"/>
                </a:lnTo>
                <a:lnTo>
                  <a:pt x="0" y="9349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66461" y="8371205"/>
            <a:ext cx="858464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餐廳端可以新增修改刪除訂位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1201" y="1960027"/>
            <a:ext cx="18261657" cy="6231791"/>
          </a:xfrm>
          <a:custGeom>
            <a:avLst/>
            <a:gdLst/>
            <a:ahLst/>
            <a:cxnLst/>
            <a:rect r="r" b="b" t="t" l="l"/>
            <a:pathLst>
              <a:path h="6231791" w="18261657">
                <a:moveTo>
                  <a:pt x="0" y="0"/>
                </a:moveTo>
                <a:lnTo>
                  <a:pt x="18261657" y="0"/>
                </a:lnTo>
                <a:lnTo>
                  <a:pt x="18261657" y="6231791"/>
                </a:lnTo>
                <a:lnTo>
                  <a:pt x="0" y="6231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81898" y="8767127"/>
            <a:ext cx="79242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餐廳端還會有現場的座位圖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79717" y="0"/>
            <a:ext cx="13144283" cy="10433274"/>
          </a:xfrm>
          <a:custGeom>
            <a:avLst/>
            <a:gdLst/>
            <a:ahLst/>
            <a:cxnLst/>
            <a:rect r="r" b="b" t="t" l="l"/>
            <a:pathLst>
              <a:path h="10433274" w="13144283">
                <a:moveTo>
                  <a:pt x="0" y="0"/>
                </a:moveTo>
                <a:lnTo>
                  <a:pt x="13144283" y="0"/>
                </a:lnTo>
                <a:lnTo>
                  <a:pt x="13144283" y="10433274"/>
                </a:lnTo>
                <a:lnTo>
                  <a:pt x="0" y="10433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767127"/>
            <a:ext cx="543079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客戶端的訂位系統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020" y="319224"/>
            <a:ext cx="18161980" cy="9648552"/>
          </a:xfrm>
          <a:custGeom>
            <a:avLst/>
            <a:gdLst/>
            <a:ahLst/>
            <a:cxnLst/>
            <a:rect r="r" b="b" t="t" l="l"/>
            <a:pathLst>
              <a:path h="9648552" w="18161980">
                <a:moveTo>
                  <a:pt x="0" y="0"/>
                </a:moveTo>
                <a:lnTo>
                  <a:pt x="18161980" y="0"/>
                </a:lnTo>
                <a:lnTo>
                  <a:pt x="18161980" y="9648552"/>
                </a:lnTo>
                <a:lnTo>
                  <a:pt x="0" y="9648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29453" y="9163050"/>
            <a:ext cx="990528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如果客人有備註就會等待手動配位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DAG9PPI5Dfo</dc:identifier>
  <dcterms:modified xsi:type="dcterms:W3CDTF">2011-08-01T06:04:30Z</dcterms:modified>
  <cp:revision>1</cp:revision>
  <dc:title>python期末報告</dc:title>
</cp:coreProperties>
</file>